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62" r:id="rId8"/>
    <p:sldId id="258" r:id="rId9"/>
    <p:sldId id="259" r:id="rId10"/>
    <p:sldId id="260" r:id="rId11"/>
    <p:sldId id="265" r:id="rId12"/>
    <p:sldId id="261" r:id="rId13"/>
    <p:sldId id="263" r:id="rId14"/>
    <p:sldId id="264" r:id="rId15"/>
    <p:sldId id="268" r:id="rId16"/>
    <p:sldId id="266" r:id="rId17"/>
    <p:sldId id="267" r:id="rId18"/>
    <p:sldId id="269" r:id="rId19"/>
    <p:sldId id="271" r:id="rId20"/>
    <p:sldId id="270" r:id="rId21"/>
    <p:sldId id="272" r:id="rId22"/>
    <p:sldId id="273" r:id="rId23"/>
    <p:sldId id="275" r:id="rId24"/>
    <p:sldId id="274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FD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A13D-B516-4C8E-8F27-1B24544AA62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1522-1099-463A-8A17-21F539FA0B4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3E38-2627-46AB-8B2D-3E3CEFEC135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AA67-9C40-4234-B0BE-9FC0FF03D36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45CD-7A09-4011-A3B8-C1F7E780945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3796-9156-46F1-83FD-D3335FF7C1D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9931-2A99-4027-ADF0-ACADB6505EE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3BD1-5ECF-471E-8429-F77FA8D71490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96FA-9C82-4B71-9AC2-A8919B3261F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9999-A45E-473C-A151-81D7089BF94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77D3-BC61-4FCA-A64C-3531EE90296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A13D-B516-4C8E-8F27-1B24544AA62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1522-1099-463A-8A17-21F539FA0B4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3E38-2627-46AB-8B2D-3E3CEFEC135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AA67-9C40-4234-B0BE-9FC0FF03D36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45CD-7A09-4011-A3B8-C1F7E780945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3796-9156-46F1-83FD-D3335FF7C1D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9931-2A99-4027-ADF0-ACADB6505EE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3BD1-5ECF-471E-8429-F77FA8D71490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96FA-9C82-4B71-9AC2-A8919B3261F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9999-A45E-473C-A151-81D7089BF94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77D3-BC61-4FCA-A64C-3531EE90296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49F0-E799-479F-A779-5312C61C742C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E47E6-2CB1-42C0-9E7D-45A5782F9920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1B52-30B4-4E3C-8F2E-E244A648B52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AE044-E329-4B76-95B8-ACA0EE1DE21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B8F6-BA76-475B-8DA7-ED153AB6AF1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3D50-6609-485B-A8C8-83BF3481876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8EE4-24E8-4BCD-9E89-7527AAB56A6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E50F-6603-4E7E-BDBC-38F21FE958B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65CD-67BB-47C3-9B8B-CED7158D56A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A36D-626C-4C67-ABB9-F6326C3D1E0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48B64-346D-4AEC-B8D7-16815899BC6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49F0-E799-479F-A779-5312C61C742C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E47E6-2CB1-42C0-9E7D-45A5782F9920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1B52-30B4-4E3C-8F2E-E244A648B52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AE044-E329-4B76-95B8-ACA0EE1DE21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B8F6-BA76-475B-8DA7-ED153AB6AF1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3D50-6609-485B-A8C8-83BF3481876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8EE4-24E8-4BCD-9E89-7527AAB56A6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E50F-6603-4E7E-BDBC-38F21FE958B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65CD-67BB-47C3-9B8B-CED7158D56A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A36D-626C-4C67-ABB9-F6326C3D1E0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48B64-346D-4AEC-B8D7-16815899BC6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0D7F5F-548E-4810-8361-BB7377D82863}" type="slidenum">
              <a:rPr lang="ru-RU">
                <a:solidFill>
                  <a:srgbClr val="FEFAC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0D7F5F-548E-4810-8361-BB7377D82863}" type="slidenum">
              <a:rPr lang="ru-RU">
                <a:solidFill>
                  <a:srgbClr val="FEFAC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37092-7313-47B1-9B7E-E593728991B2}" type="slidenum">
              <a:rPr lang="ru-RU">
                <a:solidFill>
                  <a:srgbClr val="FEFAC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37092-7313-47B1-9B7E-E593728991B2}" type="slidenum">
              <a:rPr lang="ru-RU">
                <a:solidFill>
                  <a:srgbClr val="FEFAC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F:\&#1048;&#1089;&#1089;&#1083;&#1077;&#1076;.%20&#1088;&#1072;&#1073;\&#1048;&#1089;&#1089;&#1083;.%20&#1088;&#1072;&#1073;%203%20&#1082;&#1083;&#1072;&#1089;&#1089;\&#1050;&#1083;&#1072;&#1073;&#1091;&#1082;&#1086;&#1074;&#1072;%20&#1040;\&#1079;&#1074;&#1091;&#1082;%20&#1072;&#1082;&#1082;&#1086;&#1088;&#1076;&#1077;&#1086;&#1085;&#1072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Удивительный </a:t>
            </a:r>
            <a:br>
              <a:rPr lang="ru-RU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аккордеон.</a:t>
            </a:r>
            <a:endParaRPr lang="ru-RU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5400" y="3886200"/>
            <a:ext cx="28194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Выполнила работу</a:t>
            </a:r>
          </a:p>
          <a:p>
            <a:pPr algn="r"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Клабукова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А.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ученица 3 А класса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storage.googleapis.com/multi-static-content/previews/artage-io-thumb-96c79ec9d9fdd7a5d56a2a77fc1e91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971800"/>
            <a:ext cx="31432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219200" y="685800"/>
            <a:ext cx="685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1883 году П.И.Чайковский в одном из своих сочинений – Юмористическом скерцо – впервые вводит аккордеон в симфоническую партитуру, указывая в примечании на желательность его использования.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s://fs00.infourok.ru/images/doc/315/314946/1/img5.jpg"/>
          <p:cNvPicPr>
            <a:picLocks noChangeAspect="1" noChangeArrowheads="1"/>
          </p:cNvPicPr>
          <p:nvPr/>
        </p:nvPicPr>
        <p:blipFill>
          <a:blip r:embed="rId3" cstate="print"/>
          <a:srcRect l="5512" t="16273" r="3150" b="9449"/>
          <a:stretch>
            <a:fillRect/>
          </a:stretch>
        </p:blipFill>
        <p:spPr bwMode="auto">
          <a:xfrm>
            <a:off x="1371600" y="2590800"/>
            <a:ext cx="6314057" cy="3850983"/>
          </a:xfrm>
          <a:prstGeom prst="rect">
            <a:avLst/>
          </a:prstGeom>
          <a:noFill/>
        </p:spPr>
      </p:pic>
      <p:pic>
        <p:nvPicPr>
          <p:cNvPr id="47108" name="Picture 4" descr="http://i15.beon.ru/44/4/2640444/38/102576238/0_98dce_acb8ac1c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191000"/>
            <a:ext cx="4648200" cy="17721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10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244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1066800" y="533400"/>
            <a:ext cx="66246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charset="0"/>
              </a:rPr>
              <a:t>А </a:t>
            </a:r>
            <a:r>
              <a:rPr lang="ru-RU" sz="2400" dirty="0" smtClean="0">
                <a:solidFill>
                  <a:prstClr val="black"/>
                </a:solidFill>
                <a:latin typeface="Arial" charset="0"/>
              </a:rPr>
              <a:t>название </a:t>
            </a:r>
            <a:r>
              <a:rPr lang="ru-RU" sz="2400" b="1" dirty="0" smtClean="0">
                <a:solidFill>
                  <a:prstClr val="black"/>
                </a:solidFill>
                <a:latin typeface="Arial" charset="0"/>
              </a:rPr>
              <a:t>АККОРДЕОНУ дал в 1829 году в Вене </a:t>
            </a:r>
            <a:r>
              <a:rPr lang="ru-RU" sz="2400" dirty="0" smtClean="0">
                <a:solidFill>
                  <a:prstClr val="black"/>
                </a:solidFill>
                <a:latin typeface="Arial" charset="0"/>
              </a:rPr>
              <a:t>мастер </a:t>
            </a:r>
            <a:r>
              <a:rPr lang="ru-RU" sz="2400" b="1" dirty="0" smtClean="0">
                <a:solidFill>
                  <a:prstClr val="black"/>
                </a:solidFill>
                <a:latin typeface="Arial" charset="0"/>
              </a:rPr>
              <a:t>Кирилл </a:t>
            </a:r>
            <a:r>
              <a:rPr lang="ru-RU" sz="2400" b="1" dirty="0" err="1" smtClean="0">
                <a:solidFill>
                  <a:prstClr val="black"/>
                </a:solidFill>
                <a:latin typeface="Arial" charset="0"/>
              </a:rPr>
              <a:t>Демиан</a:t>
            </a:r>
            <a:r>
              <a:rPr lang="ru-RU" sz="2400" b="1" dirty="0" smtClean="0">
                <a:solidFill>
                  <a:prstClr val="black"/>
                </a:solidFill>
                <a:latin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charset="0"/>
              </a:rPr>
              <a:t>когда изготовил вместе с сыновьями </a:t>
            </a:r>
            <a:r>
              <a:rPr lang="ru-RU" sz="2400" dirty="0" err="1" smtClean="0">
                <a:solidFill>
                  <a:prstClr val="black"/>
                </a:solidFill>
                <a:latin typeface="Arial" charset="0"/>
              </a:rPr>
              <a:t>Гвидо</a:t>
            </a:r>
            <a:r>
              <a:rPr lang="ru-RU" sz="2400" dirty="0" smtClean="0">
                <a:solidFill>
                  <a:prstClr val="black"/>
                </a:solidFill>
                <a:latin typeface="Arial" charset="0"/>
              </a:rPr>
              <a:t> и Карлом гармонику названную им аккордеоном.</a:t>
            </a:r>
          </a:p>
        </p:txBody>
      </p:sp>
      <p:pic>
        <p:nvPicPr>
          <p:cNvPr id="10247" name="Picture 10" descr="http://russia-armenia.info/files/photo/7549eac109c860a0d607fc84d39c5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417713"/>
            <a:ext cx="4953000" cy="326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219200" y="1066800"/>
            <a:ext cx="63293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1800" indent="-323850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Во-первых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звук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1800" indent="-323850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Во-вторых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он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долговечен.</a:t>
            </a:r>
          </a:p>
          <a:p>
            <a:pPr marL="431800" indent="-323850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31800" indent="-323850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31800" indent="-323850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6400800" cy="7143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Чем </a:t>
            </a:r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же привлекал </a:t>
            </a:r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аккордеон</a:t>
            </a:r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?</a:t>
            </a:r>
            <a:b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71600" y="22860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В-третьих, отмечалась легкость в обучении игре на аккордеоне.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4" name="Picture 6" descr="http://stylenate.ucoz.ru/_ph/13/1974039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1541">
            <a:off x="3188773" y="3441761"/>
            <a:ext cx="2821341" cy="2286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219200" y="38862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1800" indent="-323850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Аккордеон сегодня – это музыкальный инструмент, в котором звуки издают свободно проскакивающие металлические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язычки.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400800" cy="7143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Устройство аккордеона.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http://kartinki-vernisazh.ru/_ph/32/1/67283013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219200"/>
            <a:ext cx="2209800" cy="27757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13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219200" y="1268413"/>
            <a:ext cx="63293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Разжим меха - должен быть плавным, равномерным, без резких толчков. Мех не следует разжимать до конца.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Сжим меха - должен быть равномерным и медленным.</a:t>
            </a:r>
          </a:p>
          <a:p>
            <a:pPr marL="431800" indent="-323850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400800" cy="71435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Как звучит аккордеон.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звук аккордео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95400" y="5105400"/>
            <a:ext cx="304800" cy="304800"/>
          </a:xfrm>
          <a:prstGeom prst="rect">
            <a:avLst/>
          </a:prstGeom>
        </p:spPr>
      </p:pic>
      <p:pic>
        <p:nvPicPr>
          <p:cNvPr id="63490" name="Picture 2" descr="http://cdn5.coloringcrew.com/coloring-book/coloring/a-piano-accordion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981200"/>
            <a:ext cx="5715000" cy="44767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14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371600" y="609600"/>
            <a:ext cx="63293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Благодаря своей портативности, простому и удобному расположению звуков на клавиатуре,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многотембровости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другим музыкальным и техническим качествам, аккордеон является одним из наиболее любимых и популярных музыкальных инструментов.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31800" indent="-323850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://weclipart.com/gimg/0F777C6610447FB3/Accordion-Play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19850">
            <a:off x="3798756" y="2954222"/>
            <a:ext cx="3886200" cy="26565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624" y="548680"/>
            <a:ext cx="4357719" cy="71435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Первые аккордеоны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219200" y="1268413"/>
            <a:ext cx="63293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1800" indent="-323850" fontAlgn="base">
              <a:spcBef>
                <a:spcPct val="0"/>
              </a:spcBef>
              <a:spcAft>
                <a:spcPct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Arial" charset="0"/>
              </a:rPr>
              <a:t>    были созданы на основе ручной гармоники. Они так и назывались гармониками. Это был инструмент с </a:t>
            </a:r>
            <a:r>
              <a:rPr lang="ru-RU" sz="2400" dirty="0" err="1" smtClean="0">
                <a:solidFill>
                  <a:prstClr val="black"/>
                </a:solidFill>
                <a:latin typeface="Arial" charset="0"/>
              </a:rPr>
              <a:t>растяженными</a:t>
            </a:r>
            <a:r>
              <a:rPr lang="ru-RU" sz="2400" dirty="0" smtClean="0">
                <a:solidFill>
                  <a:prstClr val="black"/>
                </a:solidFill>
                <a:latin typeface="Arial" charset="0"/>
              </a:rPr>
              <a:t> кожаными мехами. Ножные педали раздвигали мех и воспроизводился звук.</a:t>
            </a: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199"/>
            <a:ext cx="7384354" cy="52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16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219200" y="1268413"/>
            <a:ext cx="670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 Знаете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 вы что такое аккордеон?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 Чем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отличается аккордеон от баяна?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 Сможете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 вы по звуку узнать, что это звучит аккордеон?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  Хотели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 вы научиться играть на аккордеоне?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400800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Анкета.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http://www.playcast.ru/uploads/2018/01/20/244310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6400800" cy="22955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17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143000"/>
            <a:ext cx="68061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400800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Мастерская  аккордеонов.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18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43888" y="6092825"/>
            <a:ext cx="720725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364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23850" y="6237288"/>
            <a:ext cx="576263" cy="28733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365" name="Содержимое 10"/>
          <p:cNvSpPr>
            <a:spLocks noGrp="1"/>
          </p:cNvSpPr>
          <p:nvPr>
            <p:ph idx="1"/>
          </p:nvPr>
        </p:nvSpPr>
        <p:spPr>
          <a:xfrm>
            <a:off x="928688" y="357188"/>
            <a:ext cx="6596062" cy="1714500"/>
          </a:xfrm>
        </p:spPr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</a:rPr>
              <a:t>В </a:t>
            </a:r>
            <a:r>
              <a:rPr lang="ru-RU" sz="2400" b="1" smtClean="0">
                <a:solidFill>
                  <a:schemeClr val="bg1"/>
                </a:solidFill>
              </a:rPr>
              <a:t>Международном</a:t>
            </a:r>
            <a:r>
              <a:rPr lang="ru-RU" sz="2400" smtClean="0">
                <a:solidFill>
                  <a:schemeClr val="bg1"/>
                </a:solidFill>
              </a:rPr>
              <a:t> </a:t>
            </a:r>
            <a:r>
              <a:rPr lang="ru-RU" sz="2400" b="1" smtClean="0">
                <a:solidFill>
                  <a:schemeClr val="bg1"/>
                </a:solidFill>
              </a:rPr>
              <a:t>музее</a:t>
            </a:r>
            <a:r>
              <a:rPr lang="ru-RU" sz="2400" smtClean="0">
                <a:solidFill>
                  <a:schemeClr val="bg1"/>
                </a:solidFill>
              </a:rPr>
              <a:t> </a:t>
            </a:r>
            <a:r>
              <a:rPr lang="ru-RU" sz="2400" b="1" smtClean="0">
                <a:solidFill>
                  <a:schemeClr val="bg1"/>
                </a:solidFill>
              </a:rPr>
              <a:t>аккордеонов</a:t>
            </a:r>
            <a:r>
              <a:rPr lang="ru-RU" sz="2400" smtClean="0">
                <a:solidFill>
                  <a:schemeClr val="bg1"/>
                </a:solidFill>
              </a:rPr>
              <a:t> </a:t>
            </a:r>
            <a:r>
              <a:rPr lang="ru-RU" sz="2400" b="1" smtClean="0">
                <a:solidFill>
                  <a:schemeClr val="bg1"/>
                </a:solidFill>
              </a:rPr>
              <a:t>в</a:t>
            </a:r>
            <a:r>
              <a:rPr lang="ru-RU" sz="2400" smtClean="0">
                <a:solidFill>
                  <a:schemeClr val="bg1"/>
                </a:solidFill>
              </a:rPr>
              <a:t> </a:t>
            </a:r>
            <a:endParaRPr lang="ru-RU" sz="2400" b="1" smtClean="0">
              <a:solidFill>
                <a:schemeClr val="bg1"/>
              </a:solidFill>
            </a:endParaRPr>
          </a:p>
          <a:p>
            <a:r>
              <a:rPr lang="ru-RU" sz="2400" b="1" smtClean="0">
                <a:solidFill>
                  <a:schemeClr val="bg1"/>
                </a:solidFill>
              </a:rPr>
              <a:t>Кастельфидардо</a:t>
            </a:r>
            <a:r>
              <a:rPr lang="ru-RU" sz="2400" smtClean="0">
                <a:solidFill>
                  <a:schemeClr val="bg1"/>
                </a:solidFill>
              </a:rPr>
              <a:t> ( Италия) находится самый большой аккордеон. Его вес почти 200кг.</a:t>
            </a:r>
          </a:p>
        </p:txBody>
      </p:sp>
      <p:pic>
        <p:nvPicPr>
          <p:cNvPr id="15366" name="Picture 9" descr="https://media-cdn.tripadvisor.com/media/photo-s/08/13/07/83/palazzo-delle-esposizi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133600"/>
            <a:ext cx="47148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4800" y="1981200"/>
            <a:ext cx="3962400" cy="147002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Музыка – волшебное искусство,  без которого невозможно представить нашу жизнь. Музыка способна создать особый эмоциональный настрой. Её слушают все, но не все знают об истории музыкальных инструментов. </a:t>
            </a:r>
            <a:endParaRPr lang="ru-RU" sz="28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школа фотографии\1 класс фото\музыкальна школа\IMG_20160428_135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2528917" cy="47048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58200" y="2819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7" name="Picture 4" descr="http://www.bayanjupiter.ru/images/bayan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3262">
            <a:off x="762000" y="304800"/>
            <a:ext cx="1842653" cy="1447800"/>
          </a:xfrm>
          <a:prstGeom prst="rect">
            <a:avLst/>
          </a:prstGeom>
          <a:noFill/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371600" y="1858090"/>
            <a:ext cx="6705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 и искусство. Универсальная энциклопедия школьника /Сост. Воротников А.А. – Минск: ТОО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Харвест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1996.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Михеева Л. Музыкальный словарь в рассказах. – М.: 1994.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познаю мир: Детская энциклопедия: Культура / Авт.-сост.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Чудакова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Учимся понимать музыку [Электрон, ресурс]: практический курс - Екатеринбург: ООО «Кирилл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Мефодий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ООО «Уральский электронный завод»,2007.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Симфонический оркестр: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аудиоэнциклопедия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[Электрон, ресурс]: ООО «Си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Клуб» лицензия ВАФ 77-78.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6400800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Литература.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7" name="Picture 4" descr="http://www.bayanjupiter.ru/images/bayan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3262">
            <a:off x="1049465" y="3143245"/>
            <a:ext cx="2665646" cy="2094438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7315200" cy="762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ВНИМАНИЕ.</a:t>
            </a: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21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:\Исслед. раб\Иссл. раб 3 класс\Клабукова А\музыкальна школа\IMG_20160428_135126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400" y="5334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8200" y="2819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894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38200"/>
            <a:ext cx="6934200" cy="4038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Объект исследования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- история возникновения аккордеона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Предмет исследования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- процесс развития инструмента от гармоники до современного аккордеона.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данной работы является  изучение истории возникновения аккордеона.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проанализировать  литературу по изучаемой проблеме;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исследовать историю возникновения аккордеона.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повысить свою музыкальную культуру.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storage.googleapis.com/multi-static-content/previews/artage-io-thumb-96c79ec9d9fdd7a5d56a2a77fc1e91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318000"/>
            <a:ext cx="1600200" cy="124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458200" y="2819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62000"/>
            <a:ext cx="6934200" cy="4038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Гипотеза: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предполагается, что учащиеся начальной школы имеют поверхностное представление об истории музыкальных инструментов (в частности, аккордеона).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исследования: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- анализ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музыкальной литературы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анкетирование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беседа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igrazvuka.ru/images/accorde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2805">
            <a:off x="5148794" y="3791287"/>
            <a:ext cx="2435722" cy="1824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58200" y="2819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259632" y="836712"/>
            <a:ext cx="4357719" cy="7143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5300" dirty="0" smtClean="0">
                <a:solidFill>
                  <a:srgbClr val="FF00FF"/>
                </a:solidFill>
              </a:rPr>
              <a:t>Аккордеон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196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1714500" y="1071563"/>
            <a:ext cx="5715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prstClr val="white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Arial" charset="0"/>
              </a:rPr>
              <a:t>(от франц. </a:t>
            </a:r>
            <a:r>
              <a:rPr lang="ru-RU" sz="2800" b="1" dirty="0" err="1" smtClean="0">
                <a:solidFill>
                  <a:prstClr val="black"/>
                </a:solidFill>
                <a:latin typeface="Arial" charset="0"/>
              </a:rPr>
              <a:t>accordeon</a:t>
            </a:r>
            <a:r>
              <a:rPr lang="ru-RU" sz="2800" b="1" dirty="0" smtClean="0">
                <a:solidFill>
                  <a:prstClr val="black"/>
                </a:solidFill>
                <a:latin typeface="Arial" charset="0"/>
              </a:rPr>
              <a:t>) – в переводе ручная гармоника </a:t>
            </a:r>
            <a:endParaRPr lang="ru-RU" sz="28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3124200" y="2971800"/>
            <a:ext cx="487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Аккордеон – сравнительно молодой музыкальный инструмент, но подобный принцип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звукоизвлечения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был известен в странах Юго-Восточной Азии очень давно. 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weclipart.com/gimg/D3CB8B8AB5D4117E/accordion-clip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74121">
            <a:off x="507850" y="2846912"/>
            <a:ext cx="2660807" cy="22775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458200" y="2819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196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9600"/>
            <a:ext cx="670311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 t="12341"/>
          <a:stretch>
            <a:fillRect/>
          </a:stretch>
        </p:blipFill>
        <p:spPr bwMode="auto">
          <a:xfrm>
            <a:off x="4648200" y="3412202"/>
            <a:ext cx="3038475" cy="204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458200" y="2819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050" name="Picture 2" descr="https://ds04.infourok.ru/uploads/ex/07b6/000ff9bd-166793cb/img12.jpg"/>
          <p:cNvPicPr>
            <a:picLocks noChangeAspect="1" noChangeArrowheads="1"/>
          </p:cNvPicPr>
          <p:nvPr/>
        </p:nvPicPr>
        <p:blipFill>
          <a:blip r:embed="rId3" cstate="print"/>
          <a:srcRect l="3937" t="7349" r="6693" b="10499"/>
          <a:stretch>
            <a:fillRect/>
          </a:stretch>
        </p:blipFill>
        <p:spPr bwMode="auto">
          <a:xfrm>
            <a:off x="1219200" y="685800"/>
            <a:ext cx="6667903" cy="45970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458200" y="2819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16913" y="6165850"/>
            <a:ext cx="576262" cy="431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6165850"/>
            <a:ext cx="431800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219200" y="533400"/>
            <a:ext cx="63293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Одним из первых аккордеонов, имевших всего пять клавиш и диатонический строй, привёз в Тулу с нижегородской ярмарки оружейник Иван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Сизов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pptcloud3.ams3.digitaloceanspaces.com/slides/pics/000/029/461/original/Slide8.jpg?1480170229"/>
          <p:cNvPicPr>
            <a:picLocks noChangeAspect="1" noChangeArrowheads="1"/>
          </p:cNvPicPr>
          <p:nvPr/>
        </p:nvPicPr>
        <p:blipFill>
          <a:blip r:embed="rId3" cstate="print"/>
          <a:srcRect r="11024" b="28696"/>
          <a:stretch>
            <a:fillRect/>
          </a:stretch>
        </p:blipFill>
        <p:spPr bwMode="auto">
          <a:xfrm>
            <a:off x="1600200" y="2133600"/>
            <a:ext cx="5257800" cy="31601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458200" y="2819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471</Words>
  <Application>Microsoft Office PowerPoint</Application>
  <PresentationFormat>Экран (4:3)</PresentationFormat>
  <Paragraphs>66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Office Theme</vt:lpstr>
      <vt:lpstr>Бумажная</vt:lpstr>
      <vt:lpstr>1_Бумажная</vt:lpstr>
      <vt:lpstr>2_Бумажная</vt:lpstr>
      <vt:lpstr>3_Бумажная</vt:lpstr>
      <vt:lpstr>Удивительный  аккордеон.</vt:lpstr>
      <vt:lpstr>Музыка – волшебное искусство,  без которого невозможно представить нашу жизнь. Музыка способна создать особый эмоциональный настрой. Её слушают все, но не все знают об истории музыкальных инструментов. </vt:lpstr>
      <vt:lpstr>Слайд 3</vt:lpstr>
      <vt:lpstr>Объект исследования  - история возникновения аккордеона Предмет исследования  - процесс развития инструмента от гармоники до современного аккордеона. Целью данной работы является  изучение истории возникновения аккордеона. Задачи: проанализировать  литературу по изучаемой проблеме; исследовать историю возникновения аккордеона. повысить свою музыкальную культуру. </vt:lpstr>
      <vt:lpstr>Гипотеза: предполагается, что учащиеся начальной школы имеют поверхностное представление об истории музыкальных инструментов (в частности, аккордеона).        Методы исследования: - анализ музыкальной литературы  - анкетирование - беседа  </vt:lpstr>
      <vt:lpstr> Аккордеон </vt:lpstr>
      <vt:lpstr>Слайд 7</vt:lpstr>
      <vt:lpstr>Слайд 8</vt:lpstr>
      <vt:lpstr>Слайд 9</vt:lpstr>
      <vt:lpstr>Слайд 10</vt:lpstr>
      <vt:lpstr>Слайд 11</vt:lpstr>
      <vt:lpstr>     Чем же привлекал аккордеон?  </vt:lpstr>
      <vt:lpstr>     Устройство аккордеона. </vt:lpstr>
      <vt:lpstr>     Как звучит аккордеон. </vt:lpstr>
      <vt:lpstr>Слайд 15</vt:lpstr>
      <vt:lpstr>Первые аккордеоны</vt:lpstr>
      <vt:lpstr>     Анкета. </vt:lpstr>
      <vt:lpstr>     Мастерская  аккордеонов. </vt:lpstr>
      <vt:lpstr>Слайд 19</vt:lpstr>
      <vt:lpstr>     Литература. </vt:lpstr>
      <vt:lpstr>     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 аккордеон.</dc:title>
  <dc:creator>User</dc:creator>
  <cp:lastModifiedBy>User</cp:lastModifiedBy>
  <cp:revision>38</cp:revision>
  <dcterms:created xsi:type="dcterms:W3CDTF">2018-03-26T17:46:36Z</dcterms:created>
  <dcterms:modified xsi:type="dcterms:W3CDTF">2018-03-27T20:45:50Z</dcterms:modified>
</cp:coreProperties>
</file>