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0" r:id="rId1"/>
    <p:sldMasterId id="2147484032" r:id="rId2"/>
    <p:sldMasterId id="2147484044" r:id="rId3"/>
  </p:sldMasterIdLst>
  <p:notesMasterIdLst>
    <p:notesMasterId r:id="rId29"/>
  </p:notesMasterIdLst>
  <p:sldIdLst>
    <p:sldId id="256" r:id="rId4"/>
    <p:sldId id="273" r:id="rId5"/>
    <p:sldId id="275" r:id="rId6"/>
    <p:sldId id="274" r:id="rId7"/>
    <p:sldId id="257" r:id="rId8"/>
    <p:sldId id="267" r:id="rId9"/>
    <p:sldId id="268" r:id="rId10"/>
    <p:sldId id="269" r:id="rId11"/>
    <p:sldId id="272" r:id="rId12"/>
    <p:sldId id="265" r:id="rId13"/>
    <p:sldId id="258" r:id="rId14"/>
    <p:sldId id="279" r:id="rId15"/>
    <p:sldId id="280" r:id="rId16"/>
    <p:sldId id="281" r:id="rId17"/>
    <p:sldId id="263" r:id="rId18"/>
    <p:sldId id="260" r:id="rId19"/>
    <p:sldId id="261" r:id="rId20"/>
    <p:sldId id="264" r:id="rId21"/>
    <p:sldId id="282" r:id="rId22"/>
    <p:sldId id="266" r:id="rId23"/>
    <p:sldId id="271" r:id="rId24"/>
    <p:sldId id="276" r:id="rId25"/>
    <p:sldId id="277" r:id="rId26"/>
    <p:sldId id="284" r:id="rId27"/>
    <p:sldId id="27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 varScale="1">
        <p:scale>
          <a:sx n="68" d="100"/>
          <a:sy n="68" d="100"/>
        </p:scale>
        <p:origin x="-2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B0673-AF43-4D7E-9FF8-10A529EA5F11}" type="datetimeFigureOut">
              <a:rPr lang="ru-RU" smtClean="0"/>
              <a:pPr/>
              <a:t>16.04.2018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6AFC2-4E77-442F-8C79-EA785BE26B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38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EAE32-96FF-42E5-90F3-014E06F0CA9E}" type="datetime1">
              <a:rPr lang="ru-RU" smtClean="0"/>
              <a:pPr/>
              <a:t>16.04.2018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D712-AE22-4AD3-BD24-576FF1C67AFF}" type="datetime1">
              <a:rPr lang="ru-RU" smtClean="0"/>
              <a:pPr/>
              <a:t>16.04.2018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A642-89C9-449F-9BA3-57CDAF2FE881}" type="datetime1">
              <a:rPr lang="ru-RU" smtClean="0"/>
              <a:pPr/>
              <a:t>16.04.2018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130425"/>
            <a:ext cx="70866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12988" y="3886200"/>
            <a:ext cx="5992812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8738C-FADB-456F-A343-83A900371E43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16.04.2018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3F433-7394-4803-A17E-E76147B090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825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03766-3610-420C-B870-9AF9A4472C72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16.04.2018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33442-E342-4849-905C-4B5E96E9B4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954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2D321-B61A-433E-AC6F-E3FB58A902C5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16.04.2018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B6413-50D9-4356-A4BF-0D8221B9A4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669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81200" y="1600200"/>
            <a:ext cx="3276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276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15F35-3E3A-4DB5-9208-D8A38A71910D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16.04.2018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0081D-6F93-489F-8B54-600B82965A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613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B4FCD-8C11-44B7-B29C-EB28B926B8DA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16.04.2018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77BE6-A42F-4DFF-8E36-9047B17B1B2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151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3CA45-2E73-4ACF-B640-6C6B2BB4C7B8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16.04.2018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A0A95-C911-4381-AD96-BFBA31EF4F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960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2296C-9608-4780-8FCA-ADA09CFEB24A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16.04.2018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3D100-ADCC-4760-A12D-9C124BF58A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18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1E8A3-C76E-4CA5-9CDB-8B3092F70131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16.04.2018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36C80-D729-4E15-8307-8A75F75FD3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100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A508-DC04-4D17-9831-A9CE8F8C3DC1}" type="datetime1">
              <a:rPr lang="ru-RU" smtClean="0"/>
              <a:pPr/>
              <a:t>16.04.2018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848D4-60CC-45E6-A539-6D382C0DB7F7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16.04.2018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50093-24E1-4248-B38C-279A058C3B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53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69B8B-5981-4145-8E13-FD23A0CE4098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16.04.2018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EF57C-E7A9-467B-8EA6-A4CDF4D815B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313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1350" y="274638"/>
            <a:ext cx="16954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5000" y="274638"/>
            <a:ext cx="49339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FE2DB-DA7F-42B2-9043-B42616D3EBED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16.04.2018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EB3D8-94AC-4D85-8F90-EDA068F8444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300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4474-D501-45FF-A8F6-EE2E6CE677C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74020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1DA1-E08A-4F06-8179-F56D590B1AE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76944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4E2C-064B-4373-BD69-34FA367C7E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36015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F20C-2C4B-4960-AC40-FDDD0FC7F9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33616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72A0-97AB-42F7-9DD0-39433074E5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78360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B07C-D525-494A-9B71-543514FDA2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44721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A14C-3AFC-46AF-8CDE-7E0DAED00B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02104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1C3E-56D0-47E0-B9D9-C8A476B7F04C}" type="datetime1">
              <a:rPr lang="ru-RU" smtClean="0"/>
              <a:pPr/>
              <a:t>16.04.2018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0D7A-7649-4B3E-A613-8CB4BCA799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38769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A2E7-5B98-4AB1-AE9C-4DA91E7AD85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57026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F6B1F-DA15-471C-9302-AE18601B30B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33520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0AD9-ED8A-4FA7-8F7E-06B279BF4D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35434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86EC-D3D8-4BB0-B671-2EB1E8570054}" type="datetime1">
              <a:rPr lang="ru-RU" smtClean="0"/>
              <a:pPr/>
              <a:t>16.04.2018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AA7A1-1DC9-4F9A-87A7-3113B3F89200}" type="datetime1">
              <a:rPr lang="ru-RU" smtClean="0"/>
              <a:pPr/>
              <a:t>16.04.2018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9687-1A84-460A-881E-3DF8FCAEE234}" type="datetime1">
              <a:rPr lang="ru-RU" smtClean="0"/>
              <a:pPr/>
              <a:t>16.04.2018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0FA9-7D10-46D8-A2E1-BB5ADC4AC022}" type="datetime1">
              <a:rPr lang="ru-RU" smtClean="0"/>
              <a:pPr/>
              <a:t>16.04.2018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A1AB-EF2D-4BB6-91F5-FBB45A1A1E8D}" type="datetime1">
              <a:rPr lang="ru-RU" smtClean="0"/>
              <a:pPr/>
              <a:t>16.04.2018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49B8-E63C-46D2-ADAA-17B45B4A3CBF}" type="datetime1">
              <a:rPr lang="ru-RU" smtClean="0"/>
              <a:pPr/>
              <a:t>16.04.2018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54E118-FEA0-41AB-8294-368A7FFF5ED2}" type="datetime1">
              <a:rPr lang="ru-RU" smtClean="0"/>
              <a:pPr/>
              <a:t>16.04.2018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74638"/>
            <a:ext cx="678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600200"/>
            <a:ext cx="6705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0463C0-C2C3-406C-9D4E-1BD840DABEB8}" type="datetime1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E879B1-5721-4611-92B8-A15948E4615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0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50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937F4-9743-4BD8-988B-06E92C32DD8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55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urnal.mygorod.r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q=http://podvignaroda.mil.ru&amp;sa=D&amp;sntz=1&amp;usg=AFQjCNEfyfy77YOCALpQ2WcRmfVzPw8y_Q" TargetMode="External"/><Relationship Id="rId5" Type="http://schemas.openxmlformats.org/officeDocument/2006/relationships/hyperlink" Target="http://www.google.com/url?q=http://www.obd-memorial.ru&amp;sa=D&amp;sntz=1&amp;usg=AFQjCNENhSNk19syTFAGkhfjwR3mxD04nQ" TargetMode="External"/><Relationship Id="rId4" Type="http://schemas.openxmlformats.org/officeDocument/2006/relationships/hyperlink" Target="http://www.photoshare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Исслед. раб\Иссл. раб 3 класс\Касимов А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" y="0"/>
            <a:ext cx="91439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548680"/>
            <a:ext cx="6477344" cy="3024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прапрадед  - участник Великой Отечественной войны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5589240"/>
            <a:ext cx="4038272" cy="100811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Ученик  3 А класса </a:t>
            </a:r>
          </a:p>
          <a:p>
            <a:pPr>
              <a:spcBef>
                <a:spcPts val="0"/>
              </a:spcBef>
            </a:pP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Красногорской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гимназии</a:t>
            </a:r>
          </a:p>
          <a:p>
            <a:pPr>
              <a:spcBef>
                <a:spcPts val="0"/>
              </a:spcBef>
            </a:pP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Касимов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Айдар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:\Исслед. раб\Иссл. раб 3 класс\Касимов А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9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Семейное фото.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5" name="Рисунок 4" descr="IMG_20180308_171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412776"/>
            <a:ext cx="8784976" cy="489781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Исслед. раб\Иссл. раб 3 класс\Касимов А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268760"/>
            <a:ext cx="4536504" cy="208823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280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800" smtClean="0">
                <a:latin typeface="Arial" pitchFamily="34" charset="0"/>
                <a:cs typeface="Arial" pitchFamily="34" charset="0"/>
              </a:rPr>
              <a:t>1941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году Иван Алексеевич Пономарев  был призван Красногорским РВК 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на защиту Родины. </a:t>
            </a:r>
          </a:p>
          <a:p>
            <a:pPr>
              <a:spcBef>
                <a:spcPts val="0"/>
              </a:spcBef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- На втором украинском фронте был сапером  214 стрелкового полка и 147 стрелкового полка.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260648"/>
            <a:ext cx="8229600" cy="576064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Фронтовая жизнь.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8" name="Picture 6" descr="poster-1941a"/>
          <p:cNvPicPr>
            <a:picLocks noChangeAspect="1" noChangeArrowheads="1"/>
          </p:cNvPicPr>
          <p:nvPr/>
        </p:nvPicPr>
        <p:blipFill>
          <a:blip r:embed="rId3" cstate="print"/>
          <a:srcRect l="1112" t="690" r="2223" b="13104"/>
          <a:stretch>
            <a:fillRect/>
          </a:stretch>
        </p:blipFill>
        <p:spPr bwMode="auto">
          <a:xfrm>
            <a:off x="179512" y="1196752"/>
            <a:ext cx="4004259" cy="528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Исслед. раб\Иссл. раб 3 класс\Касимов А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96136" y="1988840"/>
            <a:ext cx="3168352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- Принимал участие в боях под Сталинградом.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188640"/>
            <a:ext cx="8229600" cy="576064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Фронтовая жизнь.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8" name="Picture 2" descr="d:\Мои документы\Загрузки\волгогр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5536" y="1268760"/>
            <a:ext cx="5429250" cy="520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Исслед. раб\Иссл. раб 3 класс\Касимов А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517232"/>
            <a:ext cx="8291264" cy="1152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С июля 1942,  по  сентябрь 1943 находился в плену у немцев, бежал при строительстве моста. 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188640"/>
            <a:ext cx="8229600" cy="50405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Фронтовая жизнь.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050" name="Picture 2" descr="http://img-fotki.yandex.ru/get/9104/60280591.11d/0_893ac_46b062f7_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890046"/>
            <a:ext cx="7272808" cy="4579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Исслед. раб\Иссл. раб 3 класс\Касимов А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291264" cy="1008112"/>
          </a:xfrm>
        </p:spPr>
        <p:txBody>
          <a:bodyPr>
            <a:noAutofit/>
          </a:bodyPr>
          <a:lstStyle/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  Находился на фронте с января 1942 года по май 1945 года. 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260648"/>
            <a:ext cx="8229600" cy="79208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Фронтовая жизнь.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3314" name="Picture 2" descr="https://cdn.fishki.net/upload/post/2017/01/03/2182186/voyna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636912"/>
            <a:ext cx="5904656" cy="3860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:\Исслед. раб\Иссл. раб 3 класс\Касимов А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Послевоенные годы.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1412776"/>
            <a:ext cx="5328592" cy="44611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Вернувшись домой в Елово Красногорского района, Пономарев Иван Алексеевич начал трудится бухгалтером, а  затем председателем в местном сельсовете.  Потом вышел на пенсию, проживал с женой у дочери в д. Новый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Кеновай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 Любил ходить на рыбалку, в лес за грибами и ягодами, занимался пчеловодством.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6" descr="IMG_20180308_1708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268760"/>
            <a:ext cx="2952328" cy="524858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:\Исслед. раб\Иссл. раб 3 класс\Касимов А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9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787208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Adobe Heiti Std R" pitchFamily="34" charset="-128"/>
                <a:cs typeface="Arial" panose="020B0604020202020204" pitchFamily="34" charset="0"/>
              </a:rPr>
              <a:t>Боевые награды</a:t>
            </a:r>
            <a:b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Adobe Heiti Std R" pitchFamily="34" charset="-128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Adobe Heiti Std R" pitchFamily="34" charset="-128"/>
                <a:cs typeface="Arial" panose="020B0604020202020204" pitchFamily="34" charset="0"/>
              </a:rPr>
              <a:t> «Орден Отечественной войны второй степени» </a:t>
            </a:r>
            <a:b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Adobe Heiti Std R" pitchFamily="34" charset="-128"/>
                <a:cs typeface="Arial" panose="020B0604020202020204" pitchFamily="34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Arial" panose="020B0604020202020204" pitchFamily="34" charset="0"/>
                <a:ea typeface="Adobe Heiti Std R" pitchFamily="34" charset="-128"/>
                <a:cs typeface="Arial" panose="020B0604020202020204" pitchFamily="34" charset="0"/>
              </a:rPr>
              <a:t> наградной документ № 183 от 06.11.1985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Содержимое 3" descr="0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22233" r="8216" b="20644"/>
          <a:stretch>
            <a:fillRect/>
          </a:stretch>
        </p:blipFill>
        <p:spPr>
          <a:xfrm>
            <a:off x="2699792" y="2492364"/>
            <a:ext cx="4464496" cy="3908287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:\Исслед. раб\Иссл. раб 3 класс\Касимов А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363272" cy="108238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Медаль «За победу над Германией»</a:t>
            </a:r>
            <a:b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удостоверение Б № 996059 от 12.03.1981г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Содержимое 3" descr="IMG_20180301_19012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6562" t="12273" r="14764"/>
          <a:stretch>
            <a:fillRect/>
          </a:stretch>
        </p:blipFill>
        <p:spPr>
          <a:xfrm>
            <a:off x="1907704" y="1628800"/>
            <a:ext cx="4727090" cy="4927543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Исслед. раб\Иссл. раб 3 класс\Касимов А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27363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Сейчас моего прадеда Пономарева Ивана Алексеевича, нет в живых. Он умер 19 июля 1997 года. Но в наших сердцах  по прежнему жива память  о нем.  Дед не любил рассказывать про военные годы, так как был в плену, немцы издевались. Поэтому он сказал такие слова: «Через  что я прошел, чтобы вам не довелось пройти».</a:t>
            </a:r>
          </a:p>
          <a:p>
            <a:pPr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9218" name="Picture 2" descr="https://img-fotki.yandex.ru/get/227342/166857984.61c/0_453940_b250f93c_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3" y="2123404"/>
            <a:ext cx="6552727" cy="4545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:\Исслед. раб\Иссл. раб 3 класс\Касимов А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62466" name="Picture 2" descr="http://vkimo.com/sites/default/files/vetera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8068800" cy="42484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4725144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У ветеранов надо учиться неподдельному героизму, целеустремленности, жизнеутверждающему настроению. У них была очень сложная жизнь, ветераны прошли тяжелую войну, а после этого поднимали нашу страну. Низкий им поклон за то, что они сделали для всех нас. Молодые люди, среднее поколение всегда должны помнить об их подвиге и передавать эту память будущим поколениям.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:\Исслед. раб\Иссл. раб 3 класс\Касимов А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4" descr="D:\Мои документы\!МАМА\открытые уроки учит\2012-03-01\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341806"/>
            <a:ext cx="4320480" cy="6281314"/>
          </a:xfrm>
        </p:spPr>
      </p:pic>
      <p:pic>
        <p:nvPicPr>
          <p:cNvPr id="7172" name="Picture 4" descr="d:\Мои документы\Загрузки\победа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4392488" cy="628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8D942C-D663-4197-85F9-E3F2D86F1567}" type="slidenum">
              <a:rPr lang="ru-RU" altLang="ru-RU" smtClean="0"/>
              <a:pPr eaLnBrk="1" hangingPunct="1"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4206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:\Исслед. раб\Иссл. раб 3 класс\Касимов А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Ветераны  д. Елово</a:t>
            </a:r>
            <a:endParaRPr lang="ru-R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74" y="908720"/>
            <a:ext cx="861333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s://school413-spb.ru/geroi/lenta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84737" y="5085184"/>
            <a:ext cx="8712968" cy="17728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:\Исслед. раб\Иссл. раб 3 класс\Касимов А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848872" cy="93610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Война </a:t>
            </a:r>
            <a:r>
              <a: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глазами моих </a:t>
            </a:r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одноклассников.</a:t>
            </a: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700808"/>
            <a:ext cx="7056784" cy="4389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1. «Интересовались ли Вы историей ВОВ?»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2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. «Какие даты, связанные с 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событиями      ВОВ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вы знаете?»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3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. «Кто из вашей семьи воевал в годы ВОВ?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4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. «От кого вы узнаете 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событиях ВОВ?»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5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. Оцените свой уровень знаний о Великой Отечественной войне по пятибалльной шкале.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6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. «Что дает знание о ВОВ для нас, будущих поколений?»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91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:\Исслед. раб\Иссл. раб 3 класс\Касимов А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9"/>
          <a:stretch>
            <a:fillRect/>
          </a:stretch>
        </p:blipFill>
        <p:spPr bwMode="auto">
          <a:xfrm>
            <a:off x="0" y="0"/>
            <a:ext cx="91503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712968" cy="2592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Гипотеза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поставленная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начале работы, нашла подтверждение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мой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предок  был защитником Родины, принимал участие в Великой Отечественной войне и внес посильный вклад в Великую Победу.</a:t>
            </a:r>
          </a:p>
          <a:p>
            <a:pPr marL="0" indent="0">
              <a:buNone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 dirty="0"/>
          </a:p>
        </p:txBody>
      </p:sp>
      <p:pic>
        <p:nvPicPr>
          <p:cNvPr id="4098" name="Picture 2" descr="https://school413-spb.ru/geroi/lent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0"/>
            <a:ext cx="8964489" cy="22336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156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:\Исслед. раб\Иссл. раб 3 класс\Касимов А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9"/>
          <a:stretch>
            <a:fillRect/>
          </a:stretch>
        </p:blipFill>
        <p:spPr bwMode="auto">
          <a:xfrm>
            <a:off x="0" y="-31899"/>
            <a:ext cx="91503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lenschsovhoz.edumsko.ru/uploads/2000/1201/section/259150/t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40968"/>
            <a:ext cx="8892480" cy="3600400"/>
          </a:xfrm>
          <a:prstGeom prst="rect">
            <a:avLst/>
          </a:prstGeom>
          <a:noFill/>
        </p:spPr>
      </p:pic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683568" y="188640"/>
            <a:ext cx="7056438" cy="4389437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История страны моей великой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Уходит вглубь седых веков.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Она прекрасна, многолика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Она в рассказе стариков...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И не пройди случайно мимо,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Остановись и посмотри –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Как утро мирное красиво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В волшебном пении зари!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За отчий дом, за жизнь и счастье,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Герои, вас благодарю.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И я горжусь тобой Россия,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Тебя люблю, боготворю!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>
              <a:spcBef>
                <a:spcPts val="0"/>
              </a:spcBef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837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 dirty="0"/>
          </a:p>
        </p:txBody>
      </p:sp>
      <p:pic>
        <p:nvPicPr>
          <p:cNvPr id="63490" name="Picture 2" descr="http://fotovideoforum.ru/resources/image/706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36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:\Исслед. раб\Иссл. раб 3 класс\Касимов А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9"/>
          <a:stretch>
            <a:fillRect/>
          </a:stretch>
        </p:blipFill>
        <p:spPr bwMode="auto">
          <a:xfrm>
            <a:off x="0" y="0"/>
            <a:ext cx="91503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640960" cy="438943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1.   Аксенова Г.А. и др. «Россия» иллюстрированная энциклопедия </a:t>
            </a:r>
          </a:p>
          <a:p>
            <a:pPr fontAlgn="base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   М. 2007 год;</a:t>
            </a:r>
          </a:p>
          <a:p>
            <a:pPr lvl="0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2.  Бублик  Е.С. Летопись станицы. Документы отваги, смелости, мужества. Рассказы, воспоминания, встречи, очерки и объяснения. Рукопись. </a:t>
            </a:r>
          </a:p>
          <a:p>
            <a:pPr lvl="0" fontAlgn="base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3.  История Великой Отечественной войны Советского Союза 1941-1945 гг.М., 1960.Т.1.</a:t>
            </a:r>
          </a:p>
          <a:p>
            <a:pPr lvl="0" fontAlgn="base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4.  Капица Ф. С. и др. «История Отечества» новейший справочник школьника, М. 2007 год;</a:t>
            </a:r>
          </a:p>
          <a:p>
            <a:pPr lvl="0" fontAlgn="base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5.  Кривошеева Г.Ф. Великая Отечественная война. Цифры и факты. Под редакцией М., «Просвещение», 1995 год.</a:t>
            </a:r>
          </a:p>
          <a:p>
            <a:pPr lvl="0" fontAlgn="base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6. 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Минасян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М.М. и др. Великая Отечественная война Советского Союза. Краткая история. Военное изд-во Министерства обороны СССР, М., 1965</a:t>
            </a:r>
          </a:p>
          <a:p>
            <a:pPr lvl="0" fontAlgn="base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год.</a:t>
            </a:r>
          </a:p>
          <a:p>
            <a:pPr lvl="0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7.  Фотографии семьи Пономарёвых</a:t>
            </a:r>
          </a:p>
          <a:p>
            <a:pPr lvl="0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8.  Интернет ресурсы:</a:t>
            </a:r>
          </a:p>
          <a:p>
            <a:pPr>
              <a:buNone/>
            </a:pPr>
            <a:r>
              <a:rPr lang="en-US" sz="1800" u="sng" dirty="0" smtClean="0">
                <a:latin typeface="Arial" pitchFamily="34" charset="0"/>
                <a:cs typeface="Arial" pitchFamily="34" charset="0"/>
                <a:hlinkClick r:id="rId3"/>
              </a:rPr>
              <a:t>www</a:t>
            </a:r>
            <a:r>
              <a:rPr lang="ru-RU" sz="1800" u="sng" dirty="0" smtClean="0">
                <a:latin typeface="Arial" pitchFamily="34" charset="0"/>
                <a:cs typeface="Arial" pitchFamily="34" charset="0"/>
                <a:hlinkClick r:id="rId3"/>
              </a:rPr>
              <a:t>.</a:t>
            </a:r>
            <a:r>
              <a:rPr lang="en-US" sz="1800" u="sng" dirty="0" smtClean="0">
                <a:latin typeface="Arial" pitchFamily="34" charset="0"/>
                <a:cs typeface="Arial" pitchFamily="34" charset="0"/>
                <a:hlinkClick r:id="rId3"/>
              </a:rPr>
              <a:t>journal</a:t>
            </a:r>
            <a:r>
              <a:rPr lang="ru-RU" sz="1800" u="sng" dirty="0" smtClean="0">
                <a:latin typeface="Arial" pitchFamily="34" charset="0"/>
                <a:cs typeface="Arial" pitchFamily="34" charset="0"/>
                <a:hlinkClick r:id="rId3"/>
              </a:rPr>
              <a:t>.</a:t>
            </a:r>
            <a:r>
              <a:rPr lang="en-US" sz="1800" u="sng" dirty="0" err="1" smtClean="0">
                <a:latin typeface="Arial" pitchFamily="34" charset="0"/>
                <a:cs typeface="Arial" pitchFamily="34" charset="0"/>
                <a:hlinkClick r:id="rId3"/>
              </a:rPr>
              <a:t>mygorod</a:t>
            </a:r>
            <a:r>
              <a:rPr lang="ru-RU" sz="1800" u="sng" dirty="0" smtClean="0">
                <a:latin typeface="Arial" pitchFamily="34" charset="0"/>
                <a:cs typeface="Arial" pitchFamily="34" charset="0"/>
                <a:hlinkClick r:id="rId3"/>
              </a:rPr>
              <a:t>.</a:t>
            </a:r>
            <a:r>
              <a:rPr lang="en-US" sz="1800" u="sng" dirty="0" err="1" smtClean="0">
                <a:latin typeface="Arial" pitchFamily="34" charset="0"/>
                <a:cs typeface="Arial" pitchFamily="34" charset="0"/>
                <a:hlinkClick r:id="rId3"/>
              </a:rPr>
              <a:t>ru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800" u="sng" dirty="0" smtClean="0">
                <a:latin typeface="Arial" pitchFamily="34" charset="0"/>
                <a:cs typeface="Arial" pitchFamily="34" charset="0"/>
                <a:hlinkClick r:id="rId4"/>
              </a:rPr>
              <a:t>www</a:t>
            </a:r>
            <a:r>
              <a:rPr lang="ru-RU" sz="1800" u="sng" dirty="0" smtClean="0">
                <a:latin typeface="Arial" pitchFamily="34" charset="0"/>
                <a:cs typeface="Arial" pitchFamily="34" charset="0"/>
                <a:hlinkClick r:id="rId4"/>
              </a:rPr>
              <a:t>.</a:t>
            </a:r>
            <a:r>
              <a:rPr lang="en-US" sz="1800" u="sng" dirty="0" err="1" smtClean="0">
                <a:latin typeface="Arial" pitchFamily="34" charset="0"/>
                <a:cs typeface="Arial" pitchFamily="34" charset="0"/>
                <a:hlinkClick r:id="rId4"/>
              </a:rPr>
              <a:t>photoshare</a:t>
            </a:r>
            <a:r>
              <a:rPr lang="ru-RU" sz="1800" u="sng" dirty="0" smtClean="0">
                <a:latin typeface="Arial" pitchFamily="34" charset="0"/>
                <a:cs typeface="Arial" pitchFamily="34" charset="0"/>
                <a:hlinkClick r:id="rId4"/>
              </a:rPr>
              <a:t>.</a:t>
            </a:r>
            <a:r>
              <a:rPr lang="en-US" sz="1800" u="sng" dirty="0" err="1" smtClean="0">
                <a:latin typeface="Arial" pitchFamily="34" charset="0"/>
                <a:cs typeface="Arial" pitchFamily="34" charset="0"/>
                <a:hlinkClick r:id="rId4"/>
              </a:rPr>
              <a:t>ru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u="sng" dirty="0" err="1" smtClean="0">
                <a:latin typeface="Arial" pitchFamily="34" charset="0"/>
                <a:cs typeface="Arial" pitchFamily="34" charset="0"/>
                <a:hlinkClick r:id="rId5"/>
              </a:rPr>
              <a:t>www.obd-memorial.ru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ru-RU" sz="1800" u="sng" dirty="0" smtClean="0">
                <a:latin typeface="Arial" pitchFamily="34" charset="0"/>
                <a:cs typeface="Arial" pitchFamily="34" charset="0"/>
                <a:hlinkClick r:id="rId6"/>
              </a:rPr>
              <a:t>http://podvignaroda.mil.ru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>
              <a:spcBef>
                <a:spcPts val="0"/>
              </a:spcBef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22709" y="116632"/>
            <a:ext cx="7653536" cy="5760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Литература.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52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:\Исслед. раб\Иссл. раб 3 класс\Касимов А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1\Рабочий стол\1328771308_vzyatie_reihsta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78" y="3210957"/>
            <a:ext cx="5191393" cy="3460929"/>
          </a:xfrm>
          <a:prstGeom prst="rect">
            <a:avLst/>
          </a:prstGeom>
          <a:noFill/>
        </p:spPr>
      </p:pic>
      <p:pic>
        <p:nvPicPr>
          <p:cNvPr id="2054" name="Picture 6" descr="C:\Documents and Settings\1\Рабочий стол\DSC_0292.JPG_860891824.jpg"/>
          <p:cNvPicPr>
            <a:picLocks noChangeAspect="1" noChangeArrowheads="1"/>
          </p:cNvPicPr>
          <p:nvPr/>
        </p:nvPicPr>
        <p:blipFill>
          <a:blip r:embed="rId4" cstate="print"/>
          <a:srcRect l="15748"/>
          <a:stretch>
            <a:fillRect/>
          </a:stretch>
        </p:blipFill>
        <p:spPr bwMode="auto">
          <a:xfrm>
            <a:off x="107504" y="360630"/>
            <a:ext cx="3958842" cy="3140378"/>
          </a:xfrm>
          <a:prstGeom prst="rect">
            <a:avLst/>
          </a:prstGeom>
          <a:noFill/>
        </p:spPr>
      </p:pic>
      <p:pic>
        <p:nvPicPr>
          <p:cNvPr id="2051" name="Picture 3" descr="C:\Documents and Settings\1\Рабочий стол\9_ma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32656"/>
            <a:ext cx="3130408" cy="3302245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836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Исслед. раб\Иссл. раб 3 класс\Касимов А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324998-366D-4485-870B-673A682CBCBC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4100" name="Picture 4" descr="ÐÐ°ÑÑÐ¸Ð½ÐºÐ¸ Ð¿Ð¾ Ð·Ð°Ð¿ÑÐ¾ÑÑ ÐÐµÑÐµÑÐ°Ð½Ñ ÐÐÐ Ð£Ð´Ð¼ÑÑÑÐ¸Ñ ÑÐµÐ»Ð¾ ÐÑÐ°ÑÐ½Ð¾Ð³Ð¾ÑÑÐºÐ¾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31" y="476672"/>
            <a:ext cx="8484861" cy="613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84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:\Исслед. раб\Иссл. раб 3 класс\Касимов А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3429000"/>
            <a:ext cx="4752528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Мой прапрадед – </a:t>
            </a:r>
            <a:b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Пономарев </a:t>
            </a:r>
            <a:b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Иван </a:t>
            </a:r>
            <a:b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Алексеевич 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20180308_17081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332656"/>
            <a:ext cx="3168352" cy="5632626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Исслед. раб\Иссл. раб 3 класс\Касимов А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032" y="332656"/>
            <a:ext cx="8712968" cy="4461128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Цель работы: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 fontAlgn="base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Изучить  биографию</a:t>
            </a:r>
          </a:p>
          <a:p>
            <a:pPr marL="0" indent="0" fontAlgn="base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и  документы  моего  прапрадедушки.</a:t>
            </a:r>
          </a:p>
          <a:p>
            <a:pPr fontAlgn="base"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0" indent="0" fontAlgn="base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Задачи: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0" indent="0" fontAlgn="base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1. На основании воспоминаний, фотографий </a:t>
            </a:r>
          </a:p>
          <a:p>
            <a:pPr marL="0" indent="0" fontAlgn="base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исследовать судьбу моего прапрадедушки, </a:t>
            </a:r>
          </a:p>
          <a:p>
            <a:pPr marL="0" indent="0" fontAlgn="base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изучить   документы в семейных архивах.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2. Сбор сведений, и выяснение боевого пути прапрадедушки.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3. Провести анкетирование учащихся.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Исслед. раб\Иссл. раб 3 класс\Касимов А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8568952" cy="4389120"/>
          </a:xfrm>
        </p:spPr>
        <p:txBody>
          <a:bodyPr>
            <a:noAutofit/>
          </a:bodyPr>
          <a:lstStyle/>
          <a:p>
            <a:pPr marL="0" indent="0" algn="just" fontAlgn="base">
              <a:spcBef>
                <a:spcPts val="0"/>
              </a:spcBef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Предмет исследования: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вклад  прапрадедушки в победу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над фашистской Германией.</a:t>
            </a:r>
          </a:p>
          <a:p>
            <a:pPr marL="0" indent="0" algn="just" fontAlgn="base">
              <a:spcBef>
                <a:spcPts val="0"/>
              </a:spcBef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Объект исследования: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 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биография   прапрадеда Пономарева 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Ивана Алексеевича.</a:t>
            </a:r>
          </a:p>
          <a:p>
            <a:pPr marL="0" indent="0" algn="just" fontAlgn="base">
              <a:spcBef>
                <a:spcPts val="0"/>
              </a:spcBef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Гипотеза исследования: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   мой предок был защитником Родины,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принимал    участие в Великой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Отечественной  войне и внес посильный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вклад  в Великую Победу.</a:t>
            </a: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Исслед. раб\Иссл. раб 3 класс\Касимов А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2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424936" cy="4389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Методы исследования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- изучение семейного архива </a:t>
            </a:r>
          </a:p>
          <a:p>
            <a:pPr marL="0" indent="0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- беседы с родственниками</a:t>
            </a:r>
          </a:p>
          <a:p>
            <a:pPr marL="0" indent="0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- сопоставление полученных фактов биографии   прапрадедушки с историей страны</a:t>
            </a:r>
          </a:p>
          <a:p>
            <a:pPr marL="0" indent="0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- анализ и обобщение собранной информации.</a:t>
            </a:r>
          </a:p>
          <a:p>
            <a:pPr fontAlgn="base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:\Исслед. раб\Иссл. раб 3 класс\Касимов А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9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967228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прапрадед – Пономарев </a:t>
            </a:r>
            <a:b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 Алексеевич 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1779687"/>
            <a:ext cx="50405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 - Родился 6 декабря 1907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в  д. Елово </a:t>
            </a:r>
          </a:p>
          <a:p>
            <a:pPr algn="ctr"/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Красногорского района.</a:t>
            </a:r>
          </a:p>
          <a:p>
            <a:pPr algn="ctr"/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- Удмурт.</a:t>
            </a:r>
          </a:p>
          <a:p>
            <a:pPr marL="342900" indent="-342900" algn="ctr">
              <a:buFontTx/>
              <a:buChar char="-"/>
            </a:pPr>
            <a:endParaRPr lang="ru-RU" sz="2800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- Окончил 4 класса  начальной школы.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6" descr="IMG_20180308_17081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340768"/>
            <a:ext cx="2952328" cy="5248584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4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FED73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1177</TotalTime>
  <Words>680</Words>
  <Application>Microsoft Office PowerPoint</Application>
  <PresentationFormat>Экран (4:3)</PresentationFormat>
  <Paragraphs>136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Поток</vt:lpstr>
      <vt:lpstr>Оформление по умолчанию</vt:lpstr>
      <vt:lpstr>Тема Office</vt:lpstr>
      <vt:lpstr>Мой прапрадед  - участник Великой Отечественной войны</vt:lpstr>
      <vt:lpstr>Презентация PowerPoint</vt:lpstr>
      <vt:lpstr>Презентация PowerPoint</vt:lpstr>
      <vt:lpstr>Презентация PowerPoint</vt:lpstr>
      <vt:lpstr>Мой прапрадед –  Пономарев  Иван  Алексеевич </vt:lpstr>
      <vt:lpstr>Презентация PowerPoint</vt:lpstr>
      <vt:lpstr>Презентация PowerPoint</vt:lpstr>
      <vt:lpstr>Презентация PowerPoint</vt:lpstr>
      <vt:lpstr>Мой прапрадед – Пономарев  Иван Алексеевич </vt:lpstr>
      <vt:lpstr>Семейное фото.</vt:lpstr>
      <vt:lpstr>  </vt:lpstr>
      <vt:lpstr>  </vt:lpstr>
      <vt:lpstr>  </vt:lpstr>
      <vt:lpstr>  </vt:lpstr>
      <vt:lpstr>Послевоенные годы.</vt:lpstr>
      <vt:lpstr>Боевые награды  «Орден Отечественной войны второй степени»   наградной документ № 183 от 06.11.1985</vt:lpstr>
      <vt:lpstr>Медаль «За победу над Германией» удостоверение Б № 996059 от 12.03.1981г.</vt:lpstr>
      <vt:lpstr>Презентация PowerPoint</vt:lpstr>
      <vt:lpstr>Презентация PowerPoint</vt:lpstr>
      <vt:lpstr>Ветераны  д. Елово</vt:lpstr>
      <vt:lpstr> Война глазами моих одноклассников. </vt:lpstr>
      <vt:lpstr>Презентация PowerPoint</vt:lpstr>
      <vt:lpstr>Презентация PowerPoint</vt:lpstr>
      <vt:lpstr>Презентация PowerPoint</vt:lpstr>
      <vt:lpstr> Литература.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Кириллова</cp:lastModifiedBy>
  <cp:revision>116</cp:revision>
  <dcterms:created xsi:type="dcterms:W3CDTF">2018-03-01T13:56:16Z</dcterms:created>
  <dcterms:modified xsi:type="dcterms:W3CDTF">2018-04-16T10:05:05Z</dcterms:modified>
</cp:coreProperties>
</file>